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Inter" panose="020B0604020202020204" charset="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1" d="100"/>
          <a:sy n="61" d="100"/>
        </p:scale>
        <p:origin x="61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631324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sv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3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svg"/><Relationship Id="rId5" Type="http://schemas.openxmlformats.org/officeDocument/2006/relationships/image" Target="../media/image11.svg"/><Relationship Id="rId4" Type="http://schemas.openxmlformats.org/officeDocument/2006/relationships/image" Target="../media/image10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6.svg"/><Relationship Id="rId4" Type="http://schemas.openxmlformats.org/officeDocument/2006/relationships/image" Target="../media/image15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899047"/>
            <a:ext cx="7556421" cy="1488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Infosys Springboard Virtual Internship 6.0</a:t>
            </a:r>
            <a:endParaRPr lang="en-US" sz="4650" dirty="0"/>
          </a:p>
        </p:txBody>
      </p:sp>
      <p:sp>
        <p:nvSpPr>
          <p:cNvPr id="4" name="Text 1"/>
          <p:cNvSpPr/>
          <p:nvPr/>
        </p:nvSpPr>
        <p:spPr>
          <a:xfrm>
            <a:off x="6280190" y="3478292"/>
            <a:ext cx="7556421" cy="17862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650"/>
              </a:lnSpc>
              <a:buNone/>
            </a:pPr>
            <a:r>
              <a:rPr lang="en-US" sz="37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Food Trends: Understanding Customer Preferences Through Data</a:t>
            </a:r>
            <a:endParaRPr lang="en-US" sz="3750" dirty="0"/>
          </a:p>
        </p:txBody>
      </p:sp>
      <p:sp>
        <p:nvSpPr>
          <p:cNvPr id="5" name="Text 2"/>
          <p:cNvSpPr/>
          <p:nvPr/>
        </p:nvSpPr>
        <p:spPr>
          <a:xfrm>
            <a:off x="6280190" y="560474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comprehensive Power BI analytics project examining global restaurant performance patterns and customer engagement trends.</a:t>
            </a:r>
            <a:endParaRPr lang="en-US" sz="175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9494C3A-F8EF-4C5E-B88F-9AD7F8C9817D}"/>
              </a:ext>
            </a:extLst>
          </p:cNvPr>
          <p:cNvSpPr/>
          <p:nvPr/>
        </p:nvSpPr>
        <p:spPr>
          <a:xfrm>
            <a:off x="11761076" y="7756635"/>
            <a:ext cx="2727434" cy="47296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316950" y="563404"/>
            <a:ext cx="10439400" cy="5704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Conclusion – Data-Driven Restaurant Intelligence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1316950" y="2906197"/>
            <a:ext cx="3923109" cy="9825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This project demonstrates how structured restaurant data can be transformed into meaningful insights through effective preprocessing and visualization.</a:t>
            </a:r>
            <a:endParaRPr lang="en-US" sz="1350" dirty="0"/>
          </a:p>
        </p:txBody>
      </p:sp>
      <p:sp>
        <p:nvSpPr>
          <p:cNvPr id="4" name="Text 2"/>
          <p:cNvSpPr/>
          <p:nvPr/>
        </p:nvSpPr>
        <p:spPr>
          <a:xfrm>
            <a:off x="1316950" y="4008596"/>
            <a:ext cx="3923109" cy="1228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By analyzing customer engagement, ratings, cuisine trends, pricing, and service availability, the dashboards provide a comprehensive view of restaurant performance across global markets.</a:t>
            </a:r>
            <a:endParaRPr lang="en-US" sz="1350" dirty="0"/>
          </a:p>
        </p:txBody>
      </p:sp>
      <p:sp>
        <p:nvSpPr>
          <p:cNvPr id="5" name="Text 3"/>
          <p:cNvSpPr/>
          <p:nvPr/>
        </p:nvSpPr>
        <p:spPr>
          <a:xfrm>
            <a:off x="1316950" y="5356622"/>
            <a:ext cx="3923109" cy="7368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integration of analytical logic with visualization supports data-driven decision-making and strategic prioritization.</a:t>
            </a:r>
            <a:endParaRPr lang="en-US" sz="1350" dirty="0"/>
          </a:p>
        </p:txBody>
      </p:sp>
      <p:sp>
        <p:nvSpPr>
          <p:cNvPr id="6" name="Shape 4"/>
          <p:cNvSpPr/>
          <p:nvPr/>
        </p:nvSpPr>
        <p:spPr>
          <a:xfrm>
            <a:off x="5671780" y="1483519"/>
            <a:ext cx="7649289" cy="1293257"/>
          </a:xfrm>
          <a:prstGeom prst="roundRect">
            <a:avLst>
              <a:gd name="adj" fmla="val 5646"/>
            </a:avLst>
          </a:prstGeom>
          <a:solidFill>
            <a:srgbClr val="B3E5FF"/>
          </a:solidFill>
          <a:ln/>
        </p:spPr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5612" y="1666280"/>
            <a:ext cx="285155" cy="228124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6304598" y="1660208"/>
            <a:ext cx="2281952" cy="285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Key Takeaway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6304598" y="2078712"/>
            <a:ext cx="6842641" cy="4912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Combining technical execution with strategic thinking creates actionable insights that drive meaningful business outcomes.</a:t>
            </a:r>
            <a:endParaRPr lang="en-US" sz="1350" dirty="0"/>
          </a:p>
        </p:txBody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1780" y="2926675"/>
            <a:ext cx="7649289" cy="458950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4A6D7BE-A92A-4524-8F0F-6756C7AAEE8F}"/>
              </a:ext>
            </a:extLst>
          </p:cNvPr>
          <p:cNvSpPr/>
          <p:nvPr/>
        </p:nvSpPr>
        <p:spPr>
          <a:xfrm>
            <a:off x="11756350" y="7666076"/>
            <a:ext cx="2727434" cy="47296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6167" y="656153"/>
            <a:ext cx="5746671" cy="7183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50"/>
              </a:lnSpc>
              <a:buNone/>
            </a:pPr>
            <a:r>
              <a:rPr lang="en-US" sz="45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Project Objective</a:t>
            </a:r>
            <a:endParaRPr lang="en-US" sz="4500" dirty="0"/>
          </a:p>
        </p:txBody>
      </p:sp>
      <p:sp>
        <p:nvSpPr>
          <p:cNvPr id="3" name="Text 1"/>
          <p:cNvSpPr/>
          <p:nvPr/>
        </p:nvSpPr>
        <p:spPr>
          <a:xfrm>
            <a:off x="766167" y="1902500"/>
            <a:ext cx="4237077" cy="12930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50"/>
              </a:lnSpc>
              <a:buNone/>
            </a:pPr>
            <a:r>
              <a:rPr lang="en-US" sz="27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Transforming Restaurant Data into Strategic Insights</a:t>
            </a:r>
            <a:endParaRPr lang="en-US" sz="2700" dirty="0"/>
          </a:p>
        </p:txBody>
      </p:sp>
      <p:sp>
        <p:nvSpPr>
          <p:cNvPr id="4" name="Text 2"/>
          <p:cNvSpPr/>
          <p:nvPr/>
        </p:nvSpPr>
        <p:spPr>
          <a:xfrm>
            <a:off x="766167" y="3406735"/>
            <a:ext cx="4237077" cy="1721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This project analyzes global restaurant data to understand customer engagement, rating reliability, cuisine demand, pricing behavior, and service availability using Power BI dashboards.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766167" y="5317927"/>
            <a:ext cx="4237077" cy="20652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objective is to convert raw restaurant data into meaningful insights that reveal performance patterns, customer participation trends, and strategic opportunities across global markets.</a:t>
            </a:r>
            <a:endParaRPr lang="en-US" sz="170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4979" y="2134314"/>
            <a:ext cx="8326755" cy="499598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6827A76-2D4E-4897-895A-F7950BF08B4C}"/>
              </a:ext>
            </a:extLst>
          </p:cNvPr>
          <p:cNvSpPr/>
          <p:nvPr/>
        </p:nvSpPr>
        <p:spPr>
          <a:xfrm>
            <a:off x="11756350" y="7666076"/>
            <a:ext cx="2727434" cy="47296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38386" y="1006792"/>
            <a:ext cx="6032778" cy="6111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Global Restaurant Analysis</a:t>
            </a:r>
            <a:endParaRPr lang="en-US" sz="3850" dirty="0"/>
          </a:p>
        </p:txBody>
      </p:sp>
      <p:sp>
        <p:nvSpPr>
          <p:cNvPr id="4" name="Text 1"/>
          <p:cNvSpPr/>
          <p:nvPr/>
        </p:nvSpPr>
        <p:spPr>
          <a:xfrm>
            <a:off x="6138386" y="1679138"/>
            <a:ext cx="2972753" cy="3667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Why a Global Dataset?</a:t>
            </a:r>
            <a:endParaRPr lang="en-US" sz="2300" dirty="0"/>
          </a:p>
        </p:txBody>
      </p:sp>
      <p:sp>
        <p:nvSpPr>
          <p:cNvPr id="5" name="Shape 2"/>
          <p:cNvSpPr/>
          <p:nvPr/>
        </p:nvSpPr>
        <p:spPr>
          <a:xfrm>
            <a:off x="6138386" y="2275284"/>
            <a:ext cx="3843457" cy="2311241"/>
          </a:xfrm>
          <a:prstGeom prst="roundRect">
            <a:avLst>
              <a:gd name="adj" fmla="val 3385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6332220" y="2469118"/>
            <a:ext cx="558760" cy="558760"/>
          </a:xfrm>
          <a:prstGeom prst="roundRect">
            <a:avLst>
              <a:gd name="adj" fmla="val 16363171"/>
            </a:avLst>
          </a:prstGeom>
          <a:solidFill>
            <a:srgbClr val="007EBD"/>
          </a:solidFill>
          <a:ln/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85811" y="2622709"/>
            <a:ext cx="251460" cy="25146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6332220" y="3180874"/>
            <a:ext cx="2495788" cy="3056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Diverse Environments</a:t>
            </a:r>
            <a:endParaRPr lang="en-US" sz="1900" dirty="0"/>
          </a:p>
        </p:txBody>
      </p:sp>
      <p:sp>
        <p:nvSpPr>
          <p:cNvPr id="9" name="Text 5"/>
          <p:cNvSpPr/>
          <p:nvPr/>
        </p:nvSpPr>
        <p:spPr>
          <a:xfrm>
            <a:off x="6332220" y="3578304"/>
            <a:ext cx="3455789" cy="5429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Capture varied customer preferences across different regions and cultures</a:t>
            </a:r>
            <a:endParaRPr lang="en-US" sz="1450" dirty="0"/>
          </a:p>
        </p:txBody>
      </p:sp>
      <p:sp>
        <p:nvSpPr>
          <p:cNvPr id="10" name="Shape 6"/>
          <p:cNvSpPr/>
          <p:nvPr/>
        </p:nvSpPr>
        <p:spPr>
          <a:xfrm>
            <a:off x="10134838" y="2275284"/>
            <a:ext cx="3843576" cy="2311241"/>
          </a:xfrm>
          <a:prstGeom prst="roundRect">
            <a:avLst>
              <a:gd name="adj" fmla="val 3385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1" name="Shape 7"/>
          <p:cNvSpPr/>
          <p:nvPr/>
        </p:nvSpPr>
        <p:spPr>
          <a:xfrm>
            <a:off x="10328672" y="2469118"/>
            <a:ext cx="558760" cy="558760"/>
          </a:xfrm>
          <a:prstGeom prst="roundRect">
            <a:avLst>
              <a:gd name="adj" fmla="val 16363171"/>
            </a:avLst>
          </a:prstGeom>
          <a:solidFill>
            <a:srgbClr val="007EBD"/>
          </a:solidFill>
          <a:ln/>
        </p:spPr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482263" y="2622709"/>
            <a:ext cx="251460" cy="251460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0328672" y="3180874"/>
            <a:ext cx="2445068" cy="3056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Broader Patterns</a:t>
            </a:r>
            <a:endParaRPr lang="en-US" sz="1900" dirty="0"/>
          </a:p>
        </p:txBody>
      </p:sp>
      <p:sp>
        <p:nvSpPr>
          <p:cNvPr id="14" name="Text 9"/>
          <p:cNvSpPr/>
          <p:nvPr/>
        </p:nvSpPr>
        <p:spPr>
          <a:xfrm>
            <a:off x="10328672" y="3578304"/>
            <a:ext cx="3455908" cy="8143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Analyze engagement and rating reliability beyond single location limitations</a:t>
            </a:r>
            <a:endParaRPr lang="en-US" sz="1450" dirty="0"/>
          </a:p>
        </p:txBody>
      </p:sp>
      <p:sp>
        <p:nvSpPr>
          <p:cNvPr id="15" name="Shape 10"/>
          <p:cNvSpPr/>
          <p:nvPr/>
        </p:nvSpPr>
        <p:spPr>
          <a:xfrm>
            <a:off x="6138386" y="4739521"/>
            <a:ext cx="7840028" cy="1768316"/>
          </a:xfrm>
          <a:prstGeom prst="roundRect">
            <a:avLst>
              <a:gd name="adj" fmla="val 4425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6" name="Shape 11"/>
          <p:cNvSpPr/>
          <p:nvPr/>
        </p:nvSpPr>
        <p:spPr>
          <a:xfrm>
            <a:off x="6332220" y="4933355"/>
            <a:ext cx="558760" cy="558760"/>
          </a:xfrm>
          <a:prstGeom prst="roundRect">
            <a:avLst>
              <a:gd name="adj" fmla="val 16363171"/>
            </a:avLst>
          </a:prstGeom>
          <a:solidFill>
            <a:srgbClr val="007EBD"/>
          </a:solidFill>
          <a:ln/>
        </p:spPr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85811" y="5086945"/>
            <a:ext cx="251460" cy="251460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6332220" y="5645110"/>
            <a:ext cx="2445068" cy="3056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Pricing Structures</a:t>
            </a:r>
            <a:endParaRPr lang="en-US" sz="1900" dirty="0"/>
          </a:p>
        </p:txBody>
      </p:sp>
      <p:sp>
        <p:nvSpPr>
          <p:cNvPr id="19" name="Text 13"/>
          <p:cNvSpPr/>
          <p:nvPr/>
        </p:nvSpPr>
        <p:spPr>
          <a:xfrm>
            <a:off x="6332220" y="6042541"/>
            <a:ext cx="7452360" cy="2714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Understand diverse pricing strategies and market dynamics worldwide</a:t>
            </a:r>
            <a:endParaRPr lang="en-US" sz="1450" dirty="0"/>
          </a:p>
        </p:txBody>
      </p:sp>
      <p:sp>
        <p:nvSpPr>
          <p:cNvPr id="20" name="Text 14"/>
          <p:cNvSpPr/>
          <p:nvPr/>
        </p:nvSpPr>
        <p:spPr>
          <a:xfrm>
            <a:off x="6138386" y="6679883"/>
            <a:ext cx="7840028" cy="5429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Using Power BI, the dataset was cleaned and transformed into interactive dashboards that highlight global performance trends and support data-driven decision-making.</a:t>
            </a:r>
            <a:endParaRPr lang="en-US" sz="145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FB6A4D0-2FCC-4929-BAAD-08D5CAB04927}"/>
              </a:ext>
            </a:extLst>
          </p:cNvPr>
          <p:cNvSpPr/>
          <p:nvPr/>
        </p:nvSpPr>
        <p:spPr>
          <a:xfrm>
            <a:off x="11756350" y="7666076"/>
            <a:ext cx="2727434" cy="47296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84728" y="853559"/>
            <a:ext cx="8322112" cy="6419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Four-Phase Development Approach</a:t>
            </a:r>
            <a:endParaRPr lang="en-US" sz="4000" dirty="0"/>
          </a:p>
        </p:txBody>
      </p:sp>
      <p:sp>
        <p:nvSpPr>
          <p:cNvPr id="3" name="Shape 1"/>
          <p:cNvSpPr/>
          <p:nvPr/>
        </p:nvSpPr>
        <p:spPr>
          <a:xfrm>
            <a:off x="978218" y="2322195"/>
            <a:ext cx="6252448" cy="195620"/>
          </a:xfrm>
          <a:prstGeom prst="roundRect">
            <a:avLst>
              <a:gd name="adj" fmla="val 42010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684728" y="2126575"/>
            <a:ext cx="586978" cy="586978"/>
          </a:xfrm>
          <a:prstGeom prst="roundRect">
            <a:avLst>
              <a:gd name="adj" fmla="val 77890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1413" y="2273379"/>
            <a:ext cx="293489" cy="293489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880348" y="2882265"/>
            <a:ext cx="3798689" cy="320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Data Collection &amp; Preprocessing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880348" y="3304461"/>
            <a:ext cx="6154817" cy="11658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Restaurant data was collected from Kaggle and cleaned using Power Query. Missing values were handled, data formats were standardized, and derived columns were created to support meaningful analysis.</a:t>
            </a:r>
            <a:endParaRPr lang="en-US" sz="1500" dirty="0"/>
          </a:p>
        </p:txBody>
      </p:sp>
      <p:sp>
        <p:nvSpPr>
          <p:cNvPr id="8" name="Shape 5"/>
          <p:cNvSpPr/>
          <p:nvPr/>
        </p:nvSpPr>
        <p:spPr>
          <a:xfrm>
            <a:off x="7692985" y="2028706"/>
            <a:ext cx="6252567" cy="195620"/>
          </a:xfrm>
          <a:prstGeom prst="roundRect">
            <a:avLst>
              <a:gd name="adj" fmla="val 42010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7399496" y="1833086"/>
            <a:ext cx="586978" cy="586978"/>
          </a:xfrm>
          <a:prstGeom prst="roundRect">
            <a:avLst>
              <a:gd name="adj" fmla="val 77890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46181" y="1979890"/>
            <a:ext cx="293489" cy="293489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7595116" y="2588776"/>
            <a:ext cx="3508058" cy="320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Core Dashboard Development</a:t>
            </a:r>
            <a:endParaRPr lang="en-US" sz="2000" dirty="0"/>
          </a:p>
        </p:txBody>
      </p:sp>
      <p:sp>
        <p:nvSpPr>
          <p:cNvPr id="12" name="Text 8"/>
          <p:cNvSpPr/>
          <p:nvPr/>
        </p:nvSpPr>
        <p:spPr>
          <a:xfrm>
            <a:off x="7595116" y="3010972"/>
            <a:ext cx="6154936" cy="8743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Initial dashboards were developed to analyze customer engagement, restaurant ratings, cuisine popularity, pricing trends, and location-based performance patterns.</a:t>
            </a:r>
            <a:endParaRPr lang="en-US" sz="1500" dirty="0"/>
          </a:p>
        </p:txBody>
      </p:sp>
      <p:sp>
        <p:nvSpPr>
          <p:cNvPr id="13" name="Shape 9"/>
          <p:cNvSpPr/>
          <p:nvPr/>
        </p:nvSpPr>
        <p:spPr>
          <a:xfrm>
            <a:off x="978218" y="5323761"/>
            <a:ext cx="6252448" cy="195620"/>
          </a:xfrm>
          <a:prstGeom prst="roundRect">
            <a:avLst>
              <a:gd name="adj" fmla="val 42010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4" name="Shape 10"/>
          <p:cNvSpPr/>
          <p:nvPr/>
        </p:nvSpPr>
        <p:spPr>
          <a:xfrm>
            <a:off x="684728" y="5128141"/>
            <a:ext cx="586978" cy="586978"/>
          </a:xfrm>
          <a:prstGeom prst="roundRect">
            <a:avLst>
              <a:gd name="adj" fmla="val 77890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31413" y="5274945"/>
            <a:ext cx="293489" cy="293489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880348" y="5883831"/>
            <a:ext cx="2568059" cy="320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Advanced Analytics</a:t>
            </a:r>
            <a:endParaRPr lang="en-US" sz="2000" dirty="0"/>
          </a:p>
        </p:txBody>
      </p:sp>
      <p:sp>
        <p:nvSpPr>
          <p:cNvPr id="17" name="Text 12"/>
          <p:cNvSpPr/>
          <p:nvPr/>
        </p:nvSpPr>
        <p:spPr>
          <a:xfrm>
            <a:off x="880348" y="6306026"/>
            <a:ext cx="6154817" cy="8743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Advanced dashboards were created to evaluate rating consistency, customer participation, and the relationship between votes and ratings to assess reliability.</a:t>
            </a:r>
            <a:endParaRPr lang="en-US" sz="1500" dirty="0"/>
          </a:p>
        </p:txBody>
      </p:sp>
      <p:sp>
        <p:nvSpPr>
          <p:cNvPr id="18" name="Shape 13"/>
          <p:cNvSpPr/>
          <p:nvPr/>
        </p:nvSpPr>
        <p:spPr>
          <a:xfrm>
            <a:off x="7692985" y="5030272"/>
            <a:ext cx="6252567" cy="195620"/>
          </a:xfrm>
          <a:prstGeom prst="roundRect">
            <a:avLst>
              <a:gd name="adj" fmla="val 42010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9" name="Shape 14"/>
          <p:cNvSpPr/>
          <p:nvPr/>
        </p:nvSpPr>
        <p:spPr>
          <a:xfrm>
            <a:off x="7399496" y="4834652"/>
            <a:ext cx="586978" cy="586978"/>
          </a:xfrm>
          <a:prstGeom prst="roundRect">
            <a:avLst>
              <a:gd name="adj" fmla="val 77890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pic>
        <p:nvPicPr>
          <p:cNvPr id="20" name="Image 3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546181" y="4981456"/>
            <a:ext cx="293489" cy="293489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7595116" y="5590342"/>
            <a:ext cx="2568059" cy="320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Strategic Insights</a:t>
            </a:r>
            <a:endParaRPr lang="en-US" sz="2000" dirty="0"/>
          </a:p>
        </p:txBody>
      </p:sp>
      <p:sp>
        <p:nvSpPr>
          <p:cNvPr id="22" name="Text 16"/>
          <p:cNvSpPr/>
          <p:nvPr/>
        </p:nvSpPr>
        <p:spPr>
          <a:xfrm>
            <a:off x="7595116" y="6012537"/>
            <a:ext cx="6154936" cy="8743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Restaurants were categorized into action-based groups such as Promotion, Improvement, and Monitoring, converting findings into structured decision-making frameworks.</a:t>
            </a:r>
            <a:endParaRPr lang="en-US" sz="150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D32C5FA-4A38-44E4-8DC7-EA554772CCC0}"/>
              </a:ext>
            </a:extLst>
          </p:cNvPr>
          <p:cNvSpPr/>
          <p:nvPr/>
        </p:nvSpPr>
        <p:spPr>
          <a:xfrm>
            <a:off x="11756350" y="7666076"/>
            <a:ext cx="2727434" cy="47296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24652"/>
            <a:ext cx="8548688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Data Foundation &amp; Preparation</a:t>
            </a:r>
            <a:endParaRPr lang="en-US" sz="4650" dirty="0"/>
          </a:p>
        </p:txBody>
      </p:sp>
      <p:sp>
        <p:nvSpPr>
          <p:cNvPr id="3" name="Text 1"/>
          <p:cNvSpPr/>
          <p:nvPr/>
        </p:nvSpPr>
        <p:spPr>
          <a:xfrm>
            <a:off x="793790" y="2335887"/>
            <a:ext cx="4533424" cy="4466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00"/>
              </a:lnSpc>
              <a:buNone/>
            </a:pPr>
            <a:r>
              <a:rPr lang="en-US" sz="28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Dataset Source &amp; Attributes</a:t>
            </a:r>
            <a:endParaRPr lang="en-US" sz="2800" dirty="0"/>
          </a:p>
        </p:txBody>
      </p:sp>
      <p:sp>
        <p:nvSpPr>
          <p:cNvPr id="4" name="Text 2"/>
          <p:cNvSpPr/>
          <p:nvPr/>
        </p:nvSpPr>
        <p:spPr>
          <a:xfrm>
            <a:off x="793790" y="3009305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dataset was sourced from Kaggle and includes comprehensive restaurant information: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939183"/>
            <a:ext cx="6244709" cy="18146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Location and geographic details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Cuisine types and categories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Pricing structures and cost indicators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Customer ratings and vote counts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Service availability features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720103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This dataset enables multi-dimensional analysis of restaurant performance across global markets.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99521" y="2335887"/>
            <a:ext cx="3572470" cy="4466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00"/>
              </a:lnSpc>
              <a:buNone/>
            </a:pPr>
            <a:r>
              <a:rPr lang="en-US" sz="28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Preprocessing Steps</a:t>
            </a:r>
            <a:endParaRPr lang="en-US" sz="2800" dirty="0"/>
          </a:p>
        </p:txBody>
      </p:sp>
      <p:sp>
        <p:nvSpPr>
          <p:cNvPr id="8" name="Text 6"/>
          <p:cNvSpPr/>
          <p:nvPr/>
        </p:nvSpPr>
        <p:spPr>
          <a:xfrm>
            <a:off x="7599521" y="3009305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Using Power Query, the dataset underwent thorough preprocessing: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99521" y="3939183"/>
            <a:ext cx="6244709" cy="18146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Font typeface="+mj-lt"/>
              <a:buAutoNum type="arabicPeriod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Handling missing and incomplete values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Font typeface="+mj-lt"/>
              <a:buAutoNum type="arabicPeriod" startAt="2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Correcting data types and formats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Font typeface="+mj-lt"/>
              <a:buAutoNum type="arabicPeriod" startAt="3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Removing unnecessary fields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Font typeface="+mj-lt"/>
              <a:buAutoNum type="arabicPeriod" startAt="4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Creating analytical columns such as vote buckets, quality classifications, and status indicators</a:t>
            </a:r>
            <a:endParaRPr lang="en-US" sz="175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3486F1C-FE8B-4156-B306-953E655FBAA6}"/>
              </a:ext>
            </a:extLst>
          </p:cNvPr>
          <p:cNvSpPr/>
          <p:nvPr/>
        </p:nvSpPr>
        <p:spPr>
          <a:xfrm>
            <a:off x="11756350" y="7666076"/>
            <a:ext cx="2727434" cy="47296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61987" y="1313855"/>
            <a:ext cx="6815852" cy="6206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Navigating Project Challenges</a:t>
            </a:r>
            <a:endParaRPr lang="en-US" sz="3900" dirty="0"/>
          </a:p>
        </p:txBody>
      </p:sp>
      <p:sp>
        <p:nvSpPr>
          <p:cNvPr id="4" name="Shape 1"/>
          <p:cNvSpPr/>
          <p:nvPr/>
        </p:nvSpPr>
        <p:spPr>
          <a:xfrm>
            <a:off x="661987" y="2171105"/>
            <a:ext cx="7820025" cy="1661398"/>
          </a:xfrm>
          <a:prstGeom prst="roundRect">
            <a:avLst>
              <a:gd name="adj" fmla="val 6605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B2D4E5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39127" y="2171105"/>
            <a:ext cx="91440" cy="1661398"/>
          </a:xfrm>
          <a:prstGeom prst="roundRect">
            <a:avLst>
              <a:gd name="adj" fmla="val 86889"/>
            </a:avLst>
          </a:prstGeom>
          <a:solidFill>
            <a:srgbClr val="007EBD"/>
          </a:solidFill>
          <a:ln/>
        </p:spPr>
      </p:sp>
      <p:sp>
        <p:nvSpPr>
          <p:cNvPr id="6" name="Text 3"/>
          <p:cNvSpPr/>
          <p:nvPr/>
        </p:nvSpPr>
        <p:spPr>
          <a:xfrm>
            <a:off x="942499" y="2383036"/>
            <a:ext cx="2482810" cy="3102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Data Quality Issues</a:t>
            </a:r>
            <a:endParaRPr lang="en-US" sz="1950" dirty="0"/>
          </a:p>
        </p:txBody>
      </p:sp>
      <p:sp>
        <p:nvSpPr>
          <p:cNvPr id="7" name="Text 4"/>
          <p:cNvSpPr/>
          <p:nvPr/>
        </p:nvSpPr>
        <p:spPr>
          <a:xfrm>
            <a:off x="942499" y="2787968"/>
            <a:ext cx="7327583" cy="8326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Incomplete and inconsistent data were managed through careful cleaning and validation processes. Multiple data sources required standardization to ensure accuracy.</a:t>
            </a:r>
            <a:endParaRPr lang="en-US" sz="1450" dirty="0"/>
          </a:p>
        </p:txBody>
      </p:sp>
      <p:sp>
        <p:nvSpPr>
          <p:cNvPr id="8" name="Shape 5"/>
          <p:cNvSpPr/>
          <p:nvPr/>
        </p:nvSpPr>
        <p:spPr>
          <a:xfrm>
            <a:off x="661987" y="3990261"/>
            <a:ext cx="7820025" cy="1383863"/>
          </a:xfrm>
          <a:prstGeom prst="roundRect">
            <a:avLst>
              <a:gd name="adj" fmla="val 7929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B2D4E5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639127" y="3990261"/>
            <a:ext cx="91440" cy="1383863"/>
          </a:xfrm>
          <a:prstGeom prst="roundRect">
            <a:avLst>
              <a:gd name="adj" fmla="val 86889"/>
            </a:avLst>
          </a:prstGeom>
          <a:solidFill>
            <a:srgbClr val="007EBD"/>
          </a:solidFill>
          <a:ln/>
        </p:spPr>
      </p:sp>
      <p:sp>
        <p:nvSpPr>
          <p:cNvPr id="10" name="Text 7"/>
          <p:cNvSpPr/>
          <p:nvPr/>
        </p:nvSpPr>
        <p:spPr>
          <a:xfrm>
            <a:off x="942499" y="4202192"/>
            <a:ext cx="2482810" cy="3102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Power BI Complexity</a:t>
            </a:r>
            <a:endParaRPr lang="en-US" sz="1950" dirty="0"/>
          </a:p>
        </p:txBody>
      </p:sp>
      <p:sp>
        <p:nvSpPr>
          <p:cNvPr id="11" name="Text 8"/>
          <p:cNvSpPr/>
          <p:nvPr/>
        </p:nvSpPr>
        <p:spPr>
          <a:xfrm>
            <a:off x="942499" y="4607123"/>
            <a:ext cx="7327583" cy="5550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Complex filter interactions and calculated measures were handled systematically, especially while analyzing rating reliability and customer engagement patterns.</a:t>
            </a:r>
            <a:endParaRPr lang="en-US" sz="1450" dirty="0"/>
          </a:p>
        </p:txBody>
      </p:sp>
      <p:sp>
        <p:nvSpPr>
          <p:cNvPr id="12" name="Shape 9"/>
          <p:cNvSpPr/>
          <p:nvPr/>
        </p:nvSpPr>
        <p:spPr>
          <a:xfrm>
            <a:off x="661987" y="5531882"/>
            <a:ext cx="7820025" cy="1383863"/>
          </a:xfrm>
          <a:prstGeom prst="roundRect">
            <a:avLst>
              <a:gd name="adj" fmla="val 7929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B2D4E5"/>
            </a:solidFill>
            <a:prstDash val="solid"/>
          </a:ln>
        </p:spPr>
      </p:sp>
      <p:sp>
        <p:nvSpPr>
          <p:cNvPr id="13" name="Shape 10"/>
          <p:cNvSpPr/>
          <p:nvPr/>
        </p:nvSpPr>
        <p:spPr>
          <a:xfrm>
            <a:off x="639127" y="5531882"/>
            <a:ext cx="91440" cy="1383863"/>
          </a:xfrm>
          <a:prstGeom prst="roundRect">
            <a:avLst>
              <a:gd name="adj" fmla="val 86889"/>
            </a:avLst>
          </a:prstGeom>
          <a:solidFill>
            <a:srgbClr val="007EBD"/>
          </a:solidFill>
          <a:ln/>
        </p:spPr>
      </p:sp>
      <p:sp>
        <p:nvSpPr>
          <p:cNvPr id="14" name="Text 11"/>
          <p:cNvSpPr/>
          <p:nvPr/>
        </p:nvSpPr>
        <p:spPr>
          <a:xfrm>
            <a:off x="942499" y="5743813"/>
            <a:ext cx="2482810" cy="3102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Visualization Design</a:t>
            </a:r>
            <a:endParaRPr lang="en-US" sz="1950" dirty="0"/>
          </a:p>
        </p:txBody>
      </p:sp>
      <p:sp>
        <p:nvSpPr>
          <p:cNvPr id="15" name="Text 12"/>
          <p:cNvSpPr/>
          <p:nvPr/>
        </p:nvSpPr>
        <p:spPr>
          <a:xfrm>
            <a:off x="942499" y="6148745"/>
            <a:ext cx="7327583" cy="5550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Appropriate visuals were selected to clearly represent relationships between votes, ratings, and performance metrics for effective stakeholder communication.</a:t>
            </a:r>
            <a:endParaRPr lang="en-US" sz="14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91797"/>
            <a:ext cx="7973020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Skills Developed &amp; Outcomes</a:t>
            </a:r>
            <a:endParaRPr lang="en-US" sz="46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3790" y="3189684"/>
            <a:ext cx="566976" cy="56697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4040148"/>
            <a:ext cx="4768096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Technical Competencies Enhanced</a:t>
            </a:r>
            <a:endParaRPr lang="en-US" sz="2300" dirty="0"/>
          </a:p>
        </p:txBody>
      </p:sp>
      <p:sp>
        <p:nvSpPr>
          <p:cNvPr id="5" name="Text 2"/>
          <p:cNvSpPr/>
          <p:nvPr/>
        </p:nvSpPr>
        <p:spPr>
          <a:xfrm>
            <a:off x="793790" y="4548307"/>
            <a:ext cx="6379607" cy="1451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 preprocessing in Power BI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Dashboard development and visual storytelling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Analytical thinking and pattern recognition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Interpretation of performance metrics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56884" y="3189684"/>
            <a:ext cx="566976" cy="56697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456884" y="4040148"/>
            <a:ext cx="3430310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Strategic Insights Gained</a:t>
            </a:r>
            <a:endParaRPr lang="en-US" sz="2300" dirty="0"/>
          </a:p>
        </p:txBody>
      </p:sp>
      <p:sp>
        <p:nvSpPr>
          <p:cNvPr id="8" name="Text 4"/>
          <p:cNvSpPr/>
          <p:nvPr/>
        </p:nvSpPr>
        <p:spPr>
          <a:xfrm>
            <a:off x="7456884" y="4548307"/>
            <a:ext cx="6379726" cy="1451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Understanding the influence of ratings, votes, pricing, and services on restaurant performance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Ability to convert raw data into actionable insights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Framework for data-driven decision-making</a:t>
            </a:r>
            <a:endParaRPr lang="en-US" sz="175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4DC2835-BD33-44C2-973B-08382D1035C4}"/>
              </a:ext>
            </a:extLst>
          </p:cNvPr>
          <p:cNvSpPr/>
          <p:nvPr/>
        </p:nvSpPr>
        <p:spPr>
          <a:xfrm>
            <a:off x="11756350" y="7666076"/>
            <a:ext cx="2727434" cy="47296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83856" y="1161336"/>
            <a:ext cx="7749183" cy="5601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Key Findings &amp; Strategic Implications</a:t>
            </a:r>
            <a:endParaRPr lang="en-US" sz="3500" dirty="0"/>
          </a:p>
        </p:txBody>
      </p:sp>
      <p:sp>
        <p:nvSpPr>
          <p:cNvPr id="4" name="Shape 1"/>
          <p:cNvSpPr/>
          <p:nvPr/>
        </p:nvSpPr>
        <p:spPr>
          <a:xfrm>
            <a:off x="6083856" y="1914168"/>
            <a:ext cx="7949089" cy="1192173"/>
          </a:xfrm>
          <a:prstGeom prst="roundRect">
            <a:avLst>
              <a:gd name="adj" fmla="val 6014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262092" y="2092404"/>
            <a:ext cx="3099435" cy="2800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Engagement Drives Reliability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62092" y="2449473"/>
            <a:ext cx="7592616" cy="4786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Restaurants with higher vote counts show more stable and trustworthy ratings, indicating genuine customer satisfaction.</a:t>
            </a:r>
            <a:endParaRPr lang="en-US" sz="1300" dirty="0"/>
          </a:p>
        </p:txBody>
      </p:sp>
      <p:sp>
        <p:nvSpPr>
          <p:cNvPr id="7" name="Shape 4"/>
          <p:cNvSpPr/>
          <p:nvPr/>
        </p:nvSpPr>
        <p:spPr>
          <a:xfrm>
            <a:off x="6083856" y="3234809"/>
            <a:ext cx="7949089" cy="1192173"/>
          </a:xfrm>
          <a:prstGeom prst="roundRect">
            <a:avLst>
              <a:gd name="adj" fmla="val 6014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6262092" y="3413046"/>
            <a:ext cx="2586514" cy="2800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Cuisine &amp; Pricing Impact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6262092" y="3770114"/>
            <a:ext cx="7592616" cy="4786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Customer interaction is strongly influenced by cuisine preferences and pricing strategies, affecting overall engagement levels.</a:t>
            </a:r>
            <a:endParaRPr lang="en-US" sz="1300" dirty="0"/>
          </a:p>
        </p:txBody>
      </p:sp>
      <p:sp>
        <p:nvSpPr>
          <p:cNvPr id="10" name="Shape 7"/>
          <p:cNvSpPr/>
          <p:nvPr/>
        </p:nvSpPr>
        <p:spPr>
          <a:xfrm>
            <a:off x="6083856" y="4555450"/>
            <a:ext cx="7949089" cy="1192173"/>
          </a:xfrm>
          <a:prstGeom prst="roundRect">
            <a:avLst>
              <a:gd name="adj" fmla="val 6014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262092" y="4733687"/>
            <a:ext cx="2426613" cy="2800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Service Features Matter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6262092" y="5090755"/>
            <a:ext cx="7592616" cy="4786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Online delivery and accessibility features increase engagement and market reach significantly across all segments.</a:t>
            </a:r>
            <a:endParaRPr lang="en-US" sz="1300" dirty="0"/>
          </a:p>
        </p:txBody>
      </p:sp>
      <p:sp>
        <p:nvSpPr>
          <p:cNvPr id="13" name="Shape 10"/>
          <p:cNvSpPr/>
          <p:nvPr/>
        </p:nvSpPr>
        <p:spPr>
          <a:xfrm>
            <a:off x="6083856" y="5876092"/>
            <a:ext cx="7949089" cy="1192173"/>
          </a:xfrm>
          <a:prstGeom prst="roundRect">
            <a:avLst>
              <a:gd name="adj" fmla="val 6014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6262092" y="6054328"/>
            <a:ext cx="2240518" cy="2800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Regional Variations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6262092" y="6411397"/>
            <a:ext cx="7592616" cy="4786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Significant performance differences across locations highlight the need for localized strategies and targeted marketing.</a:t>
            </a:r>
            <a:endParaRPr lang="en-US" sz="13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9B19FD3-A7EA-4667-9234-20A14655E63D}"/>
              </a:ext>
            </a:extLst>
          </p:cNvPr>
          <p:cNvSpPr/>
          <p:nvPr/>
        </p:nvSpPr>
        <p:spPr>
          <a:xfrm>
            <a:off x="11756350" y="7666076"/>
            <a:ext cx="2727434" cy="47296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78957"/>
            <a:ext cx="8522494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Future Vision &amp; Enhancements</a:t>
            </a:r>
            <a:endParaRPr lang="en-US" sz="46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376845"/>
            <a:ext cx="4347567" cy="90725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020604" y="3510915"/>
            <a:ext cx="3725823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Real-Time Data Integration</a:t>
            </a:r>
            <a:endParaRPr lang="en-US" sz="2300" dirty="0"/>
          </a:p>
        </p:txBody>
      </p:sp>
      <p:sp>
        <p:nvSpPr>
          <p:cNvPr id="5" name="Text 2"/>
          <p:cNvSpPr/>
          <p:nvPr/>
        </p:nvSpPr>
        <p:spPr>
          <a:xfrm>
            <a:off x="1020604" y="4019074"/>
            <a:ext cx="389393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Incorporating live data feeds to enable continuous monitoring of restaurant performance and real-time trend detection.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1357" y="2376845"/>
            <a:ext cx="4347567" cy="90725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368171" y="3510915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Predictive Analytics</a:t>
            </a:r>
            <a:endParaRPr lang="en-US" sz="2300" dirty="0"/>
          </a:p>
        </p:txBody>
      </p:sp>
      <p:sp>
        <p:nvSpPr>
          <p:cNvPr id="8" name="Text 4"/>
          <p:cNvSpPr/>
          <p:nvPr/>
        </p:nvSpPr>
        <p:spPr>
          <a:xfrm>
            <a:off x="5368171" y="4019074"/>
            <a:ext cx="389393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Implementation of machine learning models to forecast customer behavior, rating trends, and demand patterns.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88924" y="2376845"/>
            <a:ext cx="4347567" cy="90725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715738" y="3510915"/>
            <a:ext cx="3893939" cy="744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Advanced Recommendations</a:t>
            </a:r>
            <a:endParaRPr lang="en-US" sz="2300" dirty="0"/>
          </a:p>
        </p:txBody>
      </p:sp>
      <p:sp>
        <p:nvSpPr>
          <p:cNvPr id="11" name="Text 6"/>
          <p:cNvSpPr/>
          <p:nvPr/>
        </p:nvSpPr>
        <p:spPr>
          <a:xfrm>
            <a:off x="9715738" y="4391144"/>
            <a:ext cx="389393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Development of intelligent recommendation engines to improve decision-making and performance evaluation accuracy.</a:t>
            </a:r>
            <a:endParaRPr lang="en-US" sz="1750" dirty="0"/>
          </a:p>
        </p:txBody>
      </p:sp>
      <p:sp>
        <p:nvSpPr>
          <p:cNvPr id="12" name="Text 7"/>
          <p:cNvSpPr/>
          <p:nvPr/>
        </p:nvSpPr>
        <p:spPr>
          <a:xfrm>
            <a:off x="793790" y="6324719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These enhancements aim to transform the project into a dynamic, intelligent system that adapts to market changes and provides forward-looking insights.</a:t>
            </a:r>
            <a:endParaRPr lang="en-US" sz="175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9A9BF7A-60AF-4376-81F5-7375AD663932}"/>
              </a:ext>
            </a:extLst>
          </p:cNvPr>
          <p:cNvSpPr/>
          <p:nvPr/>
        </p:nvSpPr>
        <p:spPr>
          <a:xfrm>
            <a:off x="11756350" y="7666076"/>
            <a:ext cx="2727434" cy="47296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746</Words>
  <Application>Microsoft Office PowerPoint</Application>
  <PresentationFormat>Custom</PresentationFormat>
  <Paragraphs>90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Inter</vt:lpstr>
      <vt:lpstr>Arial</vt:lpstr>
      <vt:lpstr>Calibri</vt:lpstr>
      <vt:lpstr>Petrona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lastModifiedBy>sam joseph</cp:lastModifiedBy>
  <cp:revision>4</cp:revision>
  <dcterms:created xsi:type="dcterms:W3CDTF">2026-02-10T12:50:16Z</dcterms:created>
  <dcterms:modified xsi:type="dcterms:W3CDTF">2026-02-10T14:18:16Z</dcterms:modified>
  <cp:contentStatus/>
</cp:coreProperties>
</file>